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93" autoAdjust="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6DBC1234-8502-4082-8CD4-553568A969A8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1037659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44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2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0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394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86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6049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769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05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99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244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9749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481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73850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27"/>
          <p:cNvSpPr txBox="1">
            <a:spLocks noChangeArrowheads="1"/>
          </p:cNvSpPr>
          <p:nvPr userDrawn="1"/>
        </p:nvSpPr>
        <p:spPr bwMode="auto">
          <a:xfrm>
            <a:off x="6926263" y="60325"/>
            <a:ext cx="215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REGISTRO PERMANENTE</a:t>
            </a:r>
          </a:p>
          <a:p>
            <a:pPr algn="ctr">
              <a:defRPr/>
            </a:pPr>
            <a:r>
              <a:rPr lang="es-ES_tradnl" sz="1200" b="1" smtClean="0"/>
              <a:t>SIS-SS-E2 </a:t>
            </a:r>
            <a:endParaRPr lang="es-ES_tradnl" sz="1200" smtClean="0"/>
          </a:p>
        </p:txBody>
      </p:sp>
      <p:sp>
        <p:nvSpPr>
          <p:cNvPr id="1029" name="Text Box 34"/>
          <p:cNvSpPr txBox="1">
            <a:spLocks noChangeArrowheads="1"/>
          </p:cNvSpPr>
          <p:nvPr userDrawn="1"/>
        </p:nvSpPr>
        <p:spPr bwMode="auto">
          <a:xfrm>
            <a:off x="1827213" y="76200"/>
            <a:ext cx="3714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  <a:endParaRPr lang="es-ES" sz="10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66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6"/>
          <p:cNvSpPr>
            <a:spLocks noChangeShapeType="1"/>
          </p:cNvSpPr>
          <p:nvPr/>
        </p:nvSpPr>
        <p:spPr bwMode="auto">
          <a:xfrm flipH="1">
            <a:off x="0" y="83502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5" name="Line 26"/>
          <p:cNvSpPr>
            <a:spLocks noChangeShapeType="1"/>
          </p:cNvSpPr>
          <p:nvPr/>
        </p:nvSpPr>
        <p:spPr bwMode="auto">
          <a:xfrm>
            <a:off x="0" y="5222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6" name="Line 27"/>
          <p:cNvSpPr>
            <a:spLocks noChangeShapeType="1"/>
          </p:cNvSpPr>
          <p:nvPr/>
        </p:nvSpPr>
        <p:spPr bwMode="auto">
          <a:xfrm>
            <a:off x="0" y="54768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Line 32"/>
          <p:cNvSpPr>
            <a:spLocks noChangeShapeType="1"/>
          </p:cNvSpPr>
          <p:nvPr/>
        </p:nvSpPr>
        <p:spPr bwMode="auto">
          <a:xfrm>
            <a:off x="0" y="4694238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79" name="Line 90"/>
          <p:cNvSpPr>
            <a:spLocks noChangeShapeType="1"/>
          </p:cNvSpPr>
          <p:nvPr/>
        </p:nvSpPr>
        <p:spPr bwMode="auto">
          <a:xfrm>
            <a:off x="0" y="15525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137"/>
          <p:cNvSpPr>
            <a:spLocks noChangeShapeType="1"/>
          </p:cNvSpPr>
          <p:nvPr/>
        </p:nvSpPr>
        <p:spPr bwMode="auto">
          <a:xfrm>
            <a:off x="0" y="4432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154"/>
          <p:cNvSpPr>
            <a:spLocks noChangeShapeType="1"/>
          </p:cNvSpPr>
          <p:nvPr/>
        </p:nvSpPr>
        <p:spPr bwMode="auto">
          <a:xfrm>
            <a:off x="0" y="36496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155"/>
          <p:cNvSpPr>
            <a:spLocks noChangeShapeType="1"/>
          </p:cNvSpPr>
          <p:nvPr/>
        </p:nvSpPr>
        <p:spPr bwMode="auto">
          <a:xfrm>
            <a:off x="0" y="391318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156"/>
          <p:cNvSpPr>
            <a:spLocks noChangeShapeType="1"/>
          </p:cNvSpPr>
          <p:nvPr/>
        </p:nvSpPr>
        <p:spPr bwMode="auto">
          <a:xfrm>
            <a:off x="0" y="417671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33"/>
          <p:cNvSpPr>
            <a:spLocks noChangeShapeType="1"/>
          </p:cNvSpPr>
          <p:nvPr/>
        </p:nvSpPr>
        <p:spPr bwMode="auto">
          <a:xfrm>
            <a:off x="0" y="28749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35"/>
          <p:cNvSpPr>
            <a:spLocks noChangeShapeType="1"/>
          </p:cNvSpPr>
          <p:nvPr/>
        </p:nvSpPr>
        <p:spPr bwMode="auto">
          <a:xfrm>
            <a:off x="0" y="3130550"/>
            <a:ext cx="912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216"/>
          <p:cNvSpPr>
            <a:spLocks noChangeShapeType="1"/>
          </p:cNvSpPr>
          <p:nvPr/>
        </p:nvSpPr>
        <p:spPr bwMode="auto">
          <a:xfrm>
            <a:off x="0" y="33861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Rectangle 244"/>
          <p:cNvSpPr>
            <a:spLocks noChangeArrowheads="1"/>
          </p:cNvSpPr>
          <p:nvPr/>
        </p:nvSpPr>
        <p:spPr bwMode="auto">
          <a:xfrm>
            <a:off x="19050" y="2932113"/>
            <a:ext cx="9620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90000"/>
              </a:spcBef>
            </a:pPr>
            <a:r>
              <a:rPr lang="es-ES_tradnl" altLang="es-MX" sz="900" b="1"/>
              <a:t>DICIEMBRE</a:t>
            </a:r>
          </a:p>
          <a:p>
            <a:pPr>
              <a:spcBef>
                <a:spcPct val="80000"/>
              </a:spcBef>
            </a:pPr>
            <a:endParaRPr lang="es-ES_tradnl" altLang="es-MX" sz="700" b="1"/>
          </a:p>
        </p:txBody>
      </p:sp>
      <p:sp>
        <p:nvSpPr>
          <p:cNvPr id="3088" name="Line 226"/>
          <p:cNvSpPr>
            <a:spLocks noChangeShapeType="1"/>
          </p:cNvSpPr>
          <p:nvPr/>
        </p:nvSpPr>
        <p:spPr bwMode="auto">
          <a:xfrm>
            <a:off x="22304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80"/>
          <p:cNvSpPr>
            <a:spLocks noChangeShapeType="1"/>
          </p:cNvSpPr>
          <p:nvPr/>
        </p:nvSpPr>
        <p:spPr bwMode="auto">
          <a:xfrm>
            <a:off x="48736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81"/>
          <p:cNvSpPr>
            <a:spLocks noChangeShapeType="1"/>
          </p:cNvSpPr>
          <p:nvPr/>
        </p:nvSpPr>
        <p:spPr bwMode="auto">
          <a:xfrm>
            <a:off x="25876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82"/>
          <p:cNvSpPr>
            <a:spLocks noChangeShapeType="1"/>
          </p:cNvSpPr>
          <p:nvPr/>
        </p:nvSpPr>
        <p:spPr bwMode="auto">
          <a:xfrm>
            <a:off x="29543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83"/>
          <p:cNvSpPr>
            <a:spLocks noChangeShapeType="1"/>
          </p:cNvSpPr>
          <p:nvPr/>
        </p:nvSpPr>
        <p:spPr bwMode="auto">
          <a:xfrm>
            <a:off x="33289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84"/>
          <p:cNvSpPr>
            <a:spLocks noChangeShapeType="1"/>
          </p:cNvSpPr>
          <p:nvPr/>
        </p:nvSpPr>
        <p:spPr bwMode="auto">
          <a:xfrm>
            <a:off x="371792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85"/>
          <p:cNvSpPr>
            <a:spLocks noChangeShapeType="1"/>
          </p:cNvSpPr>
          <p:nvPr/>
        </p:nvSpPr>
        <p:spPr bwMode="auto">
          <a:xfrm>
            <a:off x="41084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86"/>
          <p:cNvSpPr>
            <a:spLocks noChangeShapeType="1"/>
          </p:cNvSpPr>
          <p:nvPr/>
        </p:nvSpPr>
        <p:spPr bwMode="auto">
          <a:xfrm>
            <a:off x="449103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87"/>
          <p:cNvSpPr>
            <a:spLocks noChangeShapeType="1"/>
          </p:cNvSpPr>
          <p:nvPr/>
        </p:nvSpPr>
        <p:spPr bwMode="auto">
          <a:xfrm>
            <a:off x="5256213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188"/>
          <p:cNvSpPr>
            <a:spLocks noChangeShapeType="1"/>
          </p:cNvSpPr>
          <p:nvPr/>
        </p:nvSpPr>
        <p:spPr bwMode="auto">
          <a:xfrm>
            <a:off x="5630863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189"/>
          <p:cNvSpPr>
            <a:spLocks noChangeShapeType="1"/>
          </p:cNvSpPr>
          <p:nvPr/>
        </p:nvSpPr>
        <p:spPr bwMode="auto">
          <a:xfrm>
            <a:off x="60134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190"/>
          <p:cNvSpPr>
            <a:spLocks noChangeShapeType="1"/>
          </p:cNvSpPr>
          <p:nvPr/>
        </p:nvSpPr>
        <p:spPr bwMode="auto">
          <a:xfrm>
            <a:off x="64023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191"/>
          <p:cNvSpPr>
            <a:spLocks noChangeShapeType="1"/>
          </p:cNvSpPr>
          <p:nvPr/>
        </p:nvSpPr>
        <p:spPr bwMode="auto">
          <a:xfrm>
            <a:off x="676910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192"/>
          <p:cNvSpPr>
            <a:spLocks noChangeShapeType="1"/>
          </p:cNvSpPr>
          <p:nvPr/>
        </p:nvSpPr>
        <p:spPr bwMode="auto">
          <a:xfrm>
            <a:off x="716597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269"/>
          <p:cNvSpPr>
            <a:spLocks noChangeShapeType="1"/>
          </p:cNvSpPr>
          <p:nvPr/>
        </p:nvSpPr>
        <p:spPr bwMode="auto">
          <a:xfrm>
            <a:off x="755015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270"/>
          <p:cNvSpPr>
            <a:spLocks noChangeShapeType="1"/>
          </p:cNvSpPr>
          <p:nvPr/>
        </p:nvSpPr>
        <p:spPr bwMode="auto">
          <a:xfrm>
            <a:off x="7924800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Line 271"/>
          <p:cNvSpPr>
            <a:spLocks noChangeShapeType="1"/>
          </p:cNvSpPr>
          <p:nvPr/>
        </p:nvSpPr>
        <p:spPr bwMode="auto">
          <a:xfrm>
            <a:off x="8307388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272"/>
          <p:cNvSpPr>
            <a:spLocks noChangeShapeType="1"/>
          </p:cNvSpPr>
          <p:nvPr/>
        </p:nvSpPr>
        <p:spPr bwMode="auto">
          <a:xfrm>
            <a:off x="8689975" y="2881313"/>
            <a:ext cx="0" cy="312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301"/>
          <p:cNvSpPr>
            <a:spLocks noChangeShapeType="1"/>
          </p:cNvSpPr>
          <p:nvPr/>
        </p:nvSpPr>
        <p:spPr bwMode="auto">
          <a:xfrm>
            <a:off x="0" y="494982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302"/>
          <p:cNvSpPr>
            <a:spLocks noChangeShapeType="1"/>
          </p:cNvSpPr>
          <p:nvPr/>
        </p:nvSpPr>
        <p:spPr bwMode="auto">
          <a:xfrm>
            <a:off x="0" y="5732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303"/>
          <p:cNvSpPr>
            <a:spLocks noChangeShapeType="1"/>
          </p:cNvSpPr>
          <p:nvPr/>
        </p:nvSpPr>
        <p:spPr bwMode="auto">
          <a:xfrm>
            <a:off x="0" y="600551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306"/>
          <p:cNvSpPr>
            <a:spLocks noChangeShapeType="1"/>
          </p:cNvSpPr>
          <p:nvPr/>
        </p:nvSpPr>
        <p:spPr bwMode="auto">
          <a:xfrm>
            <a:off x="22304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308"/>
          <p:cNvSpPr>
            <a:spLocks noChangeShapeType="1"/>
          </p:cNvSpPr>
          <p:nvPr/>
        </p:nvSpPr>
        <p:spPr bwMode="auto">
          <a:xfrm>
            <a:off x="4873625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309"/>
          <p:cNvSpPr>
            <a:spLocks noChangeShapeType="1"/>
          </p:cNvSpPr>
          <p:nvPr/>
        </p:nvSpPr>
        <p:spPr bwMode="auto">
          <a:xfrm>
            <a:off x="258762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310"/>
          <p:cNvSpPr>
            <a:spLocks noChangeShapeType="1"/>
          </p:cNvSpPr>
          <p:nvPr/>
        </p:nvSpPr>
        <p:spPr bwMode="auto">
          <a:xfrm>
            <a:off x="29543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311"/>
          <p:cNvSpPr>
            <a:spLocks noChangeShapeType="1"/>
          </p:cNvSpPr>
          <p:nvPr/>
        </p:nvSpPr>
        <p:spPr bwMode="auto">
          <a:xfrm>
            <a:off x="332898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312"/>
          <p:cNvSpPr>
            <a:spLocks noChangeShapeType="1"/>
          </p:cNvSpPr>
          <p:nvPr/>
        </p:nvSpPr>
        <p:spPr bwMode="auto">
          <a:xfrm>
            <a:off x="371792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313"/>
          <p:cNvSpPr>
            <a:spLocks noChangeShapeType="1"/>
          </p:cNvSpPr>
          <p:nvPr/>
        </p:nvSpPr>
        <p:spPr bwMode="auto">
          <a:xfrm>
            <a:off x="4108450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314"/>
          <p:cNvSpPr>
            <a:spLocks noChangeShapeType="1"/>
          </p:cNvSpPr>
          <p:nvPr/>
        </p:nvSpPr>
        <p:spPr bwMode="auto">
          <a:xfrm>
            <a:off x="449103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315"/>
          <p:cNvSpPr>
            <a:spLocks noChangeShapeType="1"/>
          </p:cNvSpPr>
          <p:nvPr/>
        </p:nvSpPr>
        <p:spPr bwMode="auto">
          <a:xfrm>
            <a:off x="5256213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316"/>
          <p:cNvSpPr>
            <a:spLocks noChangeShapeType="1"/>
          </p:cNvSpPr>
          <p:nvPr/>
        </p:nvSpPr>
        <p:spPr bwMode="auto">
          <a:xfrm>
            <a:off x="5630863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317"/>
          <p:cNvSpPr>
            <a:spLocks noChangeShapeType="1"/>
          </p:cNvSpPr>
          <p:nvPr/>
        </p:nvSpPr>
        <p:spPr bwMode="auto">
          <a:xfrm>
            <a:off x="601345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318"/>
          <p:cNvSpPr>
            <a:spLocks noChangeShapeType="1"/>
          </p:cNvSpPr>
          <p:nvPr/>
        </p:nvSpPr>
        <p:spPr bwMode="auto">
          <a:xfrm>
            <a:off x="6402388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319"/>
          <p:cNvSpPr>
            <a:spLocks noChangeShapeType="1"/>
          </p:cNvSpPr>
          <p:nvPr/>
        </p:nvSpPr>
        <p:spPr bwMode="auto">
          <a:xfrm>
            <a:off x="676910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320"/>
          <p:cNvSpPr>
            <a:spLocks noChangeShapeType="1"/>
          </p:cNvSpPr>
          <p:nvPr/>
        </p:nvSpPr>
        <p:spPr bwMode="auto">
          <a:xfrm>
            <a:off x="716597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3" name="Line 321"/>
          <p:cNvSpPr>
            <a:spLocks noChangeShapeType="1"/>
          </p:cNvSpPr>
          <p:nvPr/>
        </p:nvSpPr>
        <p:spPr bwMode="auto">
          <a:xfrm>
            <a:off x="7550150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322"/>
          <p:cNvSpPr>
            <a:spLocks noChangeShapeType="1"/>
          </p:cNvSpPr>
          <p:nvPr/>
        </p:nvSpPr>
        <p:spPr bwMode="auto">
          <a:xfrm>
            <a:off x="7924800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323"/>
          <p:cNvSpPr>
            <a:spLocks noChangeShapeType="1"/>
          </p:cNvSpPr>
          <p:nvPr/>
        </p:nvSpPr>
        <p:spPr bwMode="auto">
          <a:xfrm>
            <a:off x="8307388" y="6180138"/>
            <a:ext cx="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324"/>
          <p:cNvSpPr>
            <a:spLocks noChangeShapeType="1"/>
          </p:cNvSpPr>
          <p:nvPr/>
        </p:nvSpPr>
        <p:spPr bwMode="auto">
          <a:xfrm>
            <a:off x="8689975" y="6180138"/>
            <a:ext cx="0" cy="26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325"/>
          <p:cNvSpPr>
            <a:spLocks noChangeShapeType="1"/>
          </p:cNvSpPr>
          <p:nvPr/>
        </p:nvSpPr>
        <p:spPr bwMode="auto">
          <a:xfrm>
            <a:off x="0" y="61785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326"/>
          <p:cNvSpPr>
            <a:spLocks noChangeShapeType="1"/>
          </p:cNvSpPr>
          <p:nvPr/>
        </p:nvSpPr>
        <p:spPr bwMode="auto">
          <a:xfrm>
            <a:off x="0" y="645160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337"/>
          <p:cNvSpPr>
            <a:spLocks noChangeShapeType="1"/>
          </p:cNvSpPr>
          <p:nvPr/>
        </p:nvSpPr>
        <p:spPr bwMode="auto">
          <a:xfrm>
            <a:off x="-6350" y="27273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Line 338"/>
          <p:cNvSpPr>
            <a:spLocks noChangeShapeType="1"/>
          </p:cNvSpPr>
          <p:nvPr/>
        </p:nvSpPr>
        <p:spPr bwMode="auto">
          <a:xfrm>
            <a:off x="-6350" y="1697038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1" name="Rectangle 339"/>
          <p:cNvSpPr>
            <a:spLocks noChangeArrowheads="1"/>
          </p:cNvSpPr>
          <p:nvPr/>
        </p:nvSpPr>
        <p:spPr bwMode="auto">
          <a:xfrm>
            <a:off x="0" y="2028825"/>
            <a:ext cx="22193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	M E S</a:t>
            </a:r>
            <a:endParaRPr lang="es-ES" altLang="es-MX" sz="900" b="1"/>
          </a:p>
        </p:txBody>
      </p:sp>
      <p:sp>
        <p:nvSpPr>
          <p:cNvPr id="3132" name="Line 340"/>
          <p:cNvSpPr>
            <a:spLocks noChangeShapeType="1"/>
          </p:cNvSpPr>
          <p:nvPr/>
        </p:nvSpPr>
        <p:spPr bwMode="auto">
          <a:xfrm>
            <a:off x="2230438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33" name="Rectangle 341"/>
          <p:cNvSpPr>
            <a:spLocks noChangeArrowheads="1"/>
          </p:cNvSpPr>
          <p:nvPr/>
        </p:nvSpPr>
        <p:spPr bwMode="auto">
          <a:xfrm>
            <a:off x="2230438" y="1698625"/>
            <a:ext cx="33750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ATENDIDAS POR PRIMERA VEZ</a:t>
            </a:r>
            <a:endParaRPr lang="es-ES" altLang="es-MX" sz="800"/>
          </a:p>
        </p:txBody>
      </p:sp>
      <p:sp>
        <p:nvSpPr>
          <p:cNvPr id="3134" name="Rectangle 342"/>
          <p:cNvSpPr>
            <a:spLocks noChangeArrowheads="1"/>
          </p:cNvSpPr>
          <p:nvPr/>
        </p:nvSpPr>
        <p:spPr bwMode="auto">
          <a:xfrm>
            <a:off x="2244725" y="1931988"/>
            <a:ext cx="18478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EMBARAZO</a:t>
            </a:r>
            <a:endParaRPr lang="es-ES" altLang="es-MX" sz="700"/>
          </a:p>
        </p:txBody>
      </p:sp>
      <p:sp>
        <p:nvSpPr>
          <p:cNvPr id="3135" name="Rectangle 343"/>
          <p:cNvSpPr>
            <a:spLocks noChangeArrowheads="1"/>
          </p:cNvSpPr>
          <p:nvPr/>
        </p:nvSpPr>
        <p:spPr bwMode="auto">
          <a:xfrm>
            <a:off x="3400425" y="2155825"/>
            <a:ext cx="6794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EDAD</a:t>
            </a:r>
            <a:endParaRPr lang="es-ES" altLang="es-MX" sz="700"/>
          </a:p>
        </p:txBody>
      </p:sp>
      <p:sp>
        <p:nvSpPr>
          <p:cNvPr id="3136" name="Rectangle 344"/>
          <p:cNvSpPr>
            <a:spLocks noChangeArrowheads="1"/>
          </p:cNvSpPr>
          <p:nvPr/>
        </p:nvSpPr>
        <p:spPr bwMode="auto">
          <a:xfrm>
            <a:off x="2405063" y="2146300"/>
            <a:ext cx="8080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TRIMESTRE</a:t>
            </a:r>
            <a:endParaRPr lang="es-ES" altLang="es-MX" sz="700"/>
          </a:p>
        </p:txBody>
      </p:sp>
      <p:sp>
        <p:nvSpPr>
          <p:cNvPr id="3137" name="Rectangle 345"/>
          <p:cNvSpPr>
            <a:spLocks noChangeArrowheads="1"/>
          </p:cNvSpPr>
          <p:nvPr/>
        </p:nvSpPr>
        <p:spPr bwMode="auto">
          <a:xfrm>
            <a:off x="2187575" y="2389188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MERO</a:t>
            </a:r>
            <a:endParaRPr lang="es-ES" altLang="es-MX" sz="700"/>
          </a:p>
        </p:txBody>
      </p:sp>
      <p:sp>
        <p:nvSpPr>
          <p:cNvPr id="3138" name="Rectangle 346"/>
          <p:cNvSpPr>
            <a:spLocks noChangeArrowheads="1"/>
          </p:cNvSpPr>
          <p:nvPr/>
        </p:nvSpPr>
        <p:spPr bwMode="auto">
          <a:xfrm>
            <a:off x="2506663" y="2389188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DO</a:t>
            </a:r>
            <a:endParaRPr lang="es-ES" altLang="es-MX" sz="700"/>
          </a:p>
        </p:txBody>
      </p:sp>
      <p:sp>
        <p:nvSpPr>
          <p:cNvPr id="3139" name="Rectangle 347"/>
          <p:cNvSpPr>
            <a:spLocks noChangeArrowheads="1"/>
          </p:cNvSpPr>
          <p:nvPr/>
        </p:nvSpPr>
        <p:spPr bwMode="auto">
          <a:xfrm>
            <a:off x="2870200" y="238918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TER-</a:t>
            </a:r>
          </a:p>
          <a:p>
            <a:pPr algn="ctr"/>
            <a:r>
              <a:rPr lang="es-ES_tradnl" altLang="es-MX" sz="700"/>
              <a:t>CERO</a:t>
            </a:r>
            <a:endParaRPr lang="es-ES" altLang="es-MX" sz="700"/>
          </a:p>
        </p:txBody>
      </p:sp>
      <p:sp>
        <p:nvSpPr>
          <p:cNvPr id="3140" name="Rectangle 348"/>
          <p:cNvSpPr>
            <a:spLocks noChangeArrowheads="1"/>
          </p:cNvSpPr>
          <p:nvPr/>
        </p:nvSpPr>
        <p:spPr bwMode="auto">
          <a:xfrm>
            <a:off x="3235325" y="2384425"/>
            <a:ext cx="5762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3141" name="Rectangle 349"/>
          <p:cNvSpPr>
            <a:spLocks noChangeArrowheads="1"/>
          </p:cNvSpPr>
          <p:nvPr/>
        </p:nvSpPr>
        <p:spPr bwMode="auto">
          <a:xfrm>
            <a:off x="3654425" y="2368550"/>
            <a:ext cx="528638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s-ES_tradnl" altLang="es-MX" sz="700"/>
              <a:t>20 AÑOS Y MAS</a:t>
            </a:r>
            <a:endParaRPr lang="es-ES" altLang="es-MX" sz="700"/>
          </a:p>
        </p:txBody>
      </p:sp>
      <p:sp>
        <p:nvSpPr>
          <p:cNvPr id="3142" name="Rectangle 350"/>
          <p:cNvSpPr>
            <a:spLocks noChangeArrowheads="1"/>
          </p:cNvSpPr>
          <p:nvPr/>
        </p:nvSpPr>
        <p:spPr bwMode="auto">
          <a:xfrm>
            <a:off x="4043363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PAR-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43" name="Rectangle 351"/>
          <p:cNvSpPr>
            <a:spLocks noChangeArrowheads="1"/>
          </p:cNvSpPr>
          <p:nvPr/>
        </p:nvSpPr>
        <p:spPr bwMode="auto">
          <a:xfrm>
            <a:off x="4451350" y="2168525"/>
            <a:ext cx="496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ABOR-</a:t>
            </a:r>
          </a:p>
          <a:p>
            <a:pPr algn="ctr"/>
            <a:r>
              <a:rPr lang="es-ES_tradnl" altLang="es-MX" sz="700"/>
              <a:t>TO</a:t>
            </a:r>
            <a:endParaRPr lang="es-ES" altLang="es-MX" sz="700"/>
          </a:p>
        </p:txBody>
      </p:sp>
      <p:sp>
        <p:nvSpPr>
          <p:cNvPr id="3144" name="Rectangle 352"/>
          <p:cNvSpPr>
            <a:spLocks noChangeArrowheads="1"/>
          </p:cNvSpPr>
          <p:nvPr/>
        </p:nvSpPr>
        <p:spPr bwMode="auto">
          <a:xfrm>
            <a:off x="4814888" y="21685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PUER-PERIO</a:t>
            </a:r>
            <a:endParaRPr lang="es-ES" altLang="es-MX" sz="700"/>
          </a:p>
        </p:txBody>
      </p:sp>
      <p:sp>
        <p:nvSpPr>
          <p:cNvPr id="3145" name="Rectangle 353"/>
          <p:cNvSpPr>
            <a:spLocks noChangeArrowheads="1"/>
          </p:cNvSpPr>
          <p:nvPr/>
        </p:nvSpPr>
        <p:spPr bwMode="auto">
          <a:xfrm>
            <a:off x="5176838" y="2197100"/>
            <a:ext cx="5286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3146" name="Rectangle 354"/>
          <p:cNvSpPr>
            <a:spLocks noChangeArrowheads="1"/>
          </p:cNvSpPr>
          <p:nvPr/>
        </p:nvSpPr>
        <p:spPr bwMode="auto">
          <a:xfrm>
            <a:off x="5584825" y="2082800"/>
            <a:ext cx="5286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  EMBA-RAZO</a:t>
            </a:r>
            <a:endParaRPr lang="es-ES" altLang="es-MX" sz="700"/>
          </a:p>
        </p:txBody>
      </p:sp>
      <p:sp>
        <p:nvSpPr>
          <p:cNvPr id="3147" name="Rectangle 355"/>
          <p:cNvSpPr>
            <a:spLocks noChangeArrowheads="1"/>
          </p:cNvSpPr>
          <p:nvPr/>
        </p:nvSpPr>
        <p:spPr bwMode="auto">
          <a:xfrm>
            <a:off x="5964238" y="2082800"/>
            <a:ext cx="52863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PUER-PERIO</a:t>
            </a:r>
            <a:endParaRPr lang="es-ES" altLang="es-MX" sz="700"/>
          </a:p>
        </p:txBody>
      </p:sp>
      <p:sp>
        <p:nvSpPr>
          <p:cNvPr id="3148" name="Rectangle 356"/>
          <p:cNvSpPr>
            <a:spLocks noChangeArrowheads="1"/>
          </p:cNvSpPr>
          <p:nvPr/>
        </p:nvSpPr>
        <p:spPr bwMode="auto">
          <a:xfrm>
            <a:off x="5557838" y="1708150"/>
            <a:ext cx="9128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CONSULTAS</a:t>
            </a:r>
            <a:endParaRPr lang="es-ES" altLang="es-MX" sz="800"/>
          </a:p>
        </p:txBody>
      </p:sp>
      <p:sp>
        <p:nvSpPr>
          <p:cNvPr id="3149" name="Rectangle 357"/>
          <p:cNvSpPr>
            <a:spLocks noChangeArrowheads="1"/>
          </p:cNvSpPr>
          <p:nvPr/>
        </p:nvSpPr>
        <p:spPr bwMode="auto">
          <a:xfrm>
            <a:off x="6442075" y="1722438"/>
            <a:ext cx="1068388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VACUNADAS CON TOXOIDE TETÁNICO DIFTÉRICO</a:t>
            </a:r>
            <a:endParaRPr lang="es-ES" altLang="es-MX" sz="700"/>
          </a:p>
        </p:txBody>
      </p:sp>
      <p:sp>
        <p:nvSpPr>
          <p:cNvPr id="3150" name="Rectangle 358"/>
          <p:cNvSpPr>
            <a:spLocks noChangeArrowheads="1"/>
          </p:cNvSpPr>
          <p:nvPr/>
        </p:nvSpPr>
        <p:spPr bwMode="auto">
          <a:xfrm>
            <a:off x="6369050" y="2235200"/>
            <a:ext cx="446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PRI-</a:t>
            </a:r>
          </a:p>
          <a:p>
            <a:pPr algn="ctr"/>
            <a:r>
              <a:rPr lang="es-ES_tradnl" altLang="es-MX" sz="700"/>
              <a:t>MERA</a:t>
            </a:r>
            <a:endParaRPr lang="es-ES" altLang="es-MX" sz="700"/>
          </a:p>
        </p:txBody>
      </p:sp>
      <p:sp>
        <p:nvSpPr>
          <p:cNvPr id="3151" name="Rectangle 359"/>
          <p:cNvSpPr>
            <a:spLocks noChangeArrowheads="1"/>
          </p:cNvSpPr>
          <p:nvPr/>
        </p:nvSpPr>
        <p:spPr bwMode="auto">
          <a:xfrm>
            <a:off x="6696075" y="2249488"/>
            <a:ext cx="582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SEGUN-</a:t>
            </a:r>
          </a:p>
          <a:p>
            <a:pPr algn="ctr"/>
            <a:r>
              <a:rPr lang="es-ES_tradnl" altLang="es-MX" sz="700"/>
              <a:t>DA</a:t>
            </a:r>
            <a:endParaRPr lang="es-ES" altLang="es-MX" sz="700"/>
          </a:p>
        </p:txBody>
      </p:sp>
      <p:sp>
        <p:nvSpPr>
          <p:cNvPr id="3152" name="Rectangle 360"/>
          <p:cNvSpPr>
            <a:spLocks noChangeArrowheads="1"/>
          </p:cNvSpPr>
          <p:nvPr/>
        </p:nvSpPr>
        <p:spPr bwMode="auto">
          <a:xfrm>
            <a:off x="7088188" y="2219325"/>
            <a:ext cx="560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RE-FUERZO</a:t>
            </a:r>
            <a:endParaRPr lang="es-ES" altLang="es-MX" sz="700"/>
          </a:p>
        </p:txBody>
      </p:sp>
      <p:sp>
        <p:nvSpPr>
          <p:cNvPr id="3153" name="Rectangle 361"/>
          <p:cNvSpPr>
            <a:spLocks noChangeArrowheads="1"/>
          </p:cNvSpPr>
          <p:nvPr/>
        </p:nvSpPr>
        <p:spPr bwMode="auto">
          <a:xfrm>
            <a:off x="7473950" y="2198688"/>
            <a:ext cx="5461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HIERRO</a:t>
            </a:r>
            <a:endParaRPr lang="es-ES" altLang="es-MX" sz="700"/>
          </a:p>
        </p:txBody>
      </p:sp>
      <p:sp>
        <p:nvSpPr>
          <p:cNvPr id="3154" name="Rectangle 362"/>
          <p:cNvSpPr>
            <a:spLocks noChangeArrowheads="1"/>
          </p:cNvSpPr>
          <p:nvPr/>
        </p:nvSpPr>
        <p:spPr bwMode="auto">
          <a:xfrm>
            <a:off x="7783513" y="1979613"/>
            <a:ext cx="6699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ALIMEN</a:t>
            </a:r>
          </a:p>
          <a:p>
            <a:pPr algn="ctr"/>
            <a:r>
              <a:rPr lang="es-ES_tradnl" altLang="es-MX" sz="700"/>
              <a:t>TACIÓN COM-</a:t>
            </a:r>
          </a:p>
          <a:p>
            <a:pPr algn="ctr"/>
            <a:r>
              <a:rPr lang="es-ES_tradnl" altLang="es-MX" sz="700"/>
              <a:t>PLE-</a:t>
            </a:r>
          </a:p>
          <a:p>
            <a:pPr algn="ctr"/>
            <a:r>
              <a:rPr lang="es-ES_tradnl" altLang="es-MX" sz="700"/>
              <a:t>MEN-TARIA</a:t>
            </a:r>
            <a:endParaRPr lang="es-ES" altLang="es-MX" sz="700"/>
          </a:p>
        </p:txBody>
      </p:sp>
      <p:sp>
        <p:nvSpPr>
          <p:cNvPr id="3155" name="Rectangle 363"/>
          <p:cNvSpPr>
            <a:spLocks noChangeArrowheads="1"/>
          </p:cNvSpPr>
          <p:nvPr/>
        </p:nvSpPr>
        <p:spPr bwMode="auto">
          <a:xfrm>
            <a:off x="8240713" y="2179638"/>
            <a:ext cx="528637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EMBA-RAZO</a:t>
            </a:r>
            <a:endParaRPr lang="es-ES" altLang="es-MX" sz="700"/>
          </a:p>
        </p:txBody>
      </p:sp>
      <p:sp>
        <p:nvSpPr>
          <p:cNvPr id="3156" name="Rectangle 364"/>
          <p:cNvSpPr>
            <a:spLocks noChangeArrowheads="1"/>
          </p:cNvSpPr>
          <p:nvPr/>
        </p:nvSpPr>
        <p:spPr bwMode="auto">
          <a:xfrm>
            <a:off x="8662988" y="2232025"/>
            <a:ext cx="5286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POR PARTO</a:t>
            </a:r>
            <a:endParaRPr lang="es-ES" altLang="es-MX" sz="700"/>
          </a:p>
        </p:txBody>
      </p:sp>
      <p:sp>
        <p:nvSpPr>
          <p:cNvPr id="3157" name="Rectangle 365"/>
          <p:cNvSpPr>
            <a:spLocks noChangeArrowheads="1"/>
          </p:cNvSpPr>
          <p:nvPr/>
        </p:nvSpPr>
        <p:spPr bwMode="auto">
          <a:xfrm>
            <a:off x="8286750" y="1698625"/>
            <a:ext cx="8636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REFERIDAS DE ALTO RIESGO</a:t>
            </a:r>
            <a:endParaRPr lang="es-ES" altLang="es-MX" sz="800"/>
          </a:p>
        </p:txBody>
      </p:sp>
      <p:sp>
        <p:nvSpPr>
          <p:cNvPr id="3158" name="Line 366"/>
          <p:cNvSpPr>
            <a:spLocks noChangeShapeType="1"/>
          </p:cNvSpPr>
          <p:nvPr/>
        </p:nvSpPr>
        <p:spPr bwMode="auto">
          <a:xfrm>
            <a:off x="4873625" y="1922463"/>
            <a:ext cx="0" cy="804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367"/>
          <p:cNvSpPr>
            <a:spLocks noChangeShapeType="1"/>
          </p:cNvSpPr>
          <p:nvPr/>
        </p:nvSpPr>
        <p:spPr bwMode="auto">
          <a:xfrm>
            <a:off x="258762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368"/>
          <p:cNvSpPr>
            <a:spLocks noChangeShapeType="1"/>
          </p:cNvSpPr>
          <p:nvPr/>
        </p:nvSpPr>
        <p:spPr bwMode="auto">
          <a:xfrm>
            <a:off x="2954338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369"/>
          <p:cNvSpPr>
            <a:spLocks noChangeShapeType="1"/>
          </p:cNvSpPr>
          <p:nvPr/>
        </p:nvSpPr>
        <p:spPr bwMode="auto">
          <a:xfrm>
            <a:off x="3328988" y="2139950"/>
            <a:ext cx="0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370"/>
          <p:cNvSpPr>
            <a:spLocks noChangeShapeType="1"/>
          </p:cNvSpPr>
          <p:nvPr/>
        </p:nvSpPr>
        <p:spPr bwMode="auto">
          <a:xfrm>
            <a:off x="3717925" y="2384425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371"/>
          <p:cNvSpPr>
            <a:spLocks noChangeShapeType="1"/>
          </p:cNvSpPr>
          <p:nvPr/>
        </p:nvSpPr>
        <p:spPr bwMode="auto">
          <a:xfrm>
            <a:off x="410845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4" name="Line 372"/>
          <p:cNvSpPr>
            <a:spLocks noChangeShapeType="1"/>
          </p:cNvSpPr>
          <p:nvPr/>
        </p:nvSpPr>
        <p:spPr bwMode="auto">
          <a:xfrm>
            <a:off x="4491038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5" name="Line 373"/>
          <p:cNvSpPr>
            <a:spLocks noChangeShapeType="1"/>
          </p:cNvSpPr>
          <p:nvPr/>
        </p:nvSpPr>
        <p:spPr bwMode="auto">
          <a:xfrm>
            <a:off x="5256213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6" name="Line 374"/>
          <p:cNvSpPr>
            <a:spLocks noChangeShapeType="1"/>
          </p:cNvSpPr>
          <p:nvPr/>
        </p:nvSpPr>
        <p:spPr bwMode="auto">
          <a:xfrm>
            <a:off x="5630863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7" name="Line 375"/>
          <p:cNvSpPr>
            <a:spLocks noChangeShapeType="1"/>
          </p:cNvSpPr>
          <p:nvPr/>
        </p:nvSpPr>
        <p:spPr bwMode="auto">
          <a:xfrm>
            <a:off x="6013450" y="1922463"/>
            <a:ext cx="0" cy="80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8" name="Line 376"/>
          <p:cNvSpPr>
            <a:spLocks noChangeShapeType="1"/>
          </p:cNvSpPr>
          <p:nvPr/>
        </p:nvSpPr>
        <p:spPr bwMode="auto">
          <a:xfrm>
            <a:off x="6402388" y="1698625"/>
            <a:ext cx="0" cy="1023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9" name="Line 377"/>
          <p:cNvSpPr>
            <a:spLocks noChangeShapeType="1"/>
          </p:cNvSpPr>
          <p:nvPr/>
        </p:nvSpPr>
        <p:spPr bwMode="auto">
          <a:xfrm>
            <a:off x="6769100" y="2138363"/>
            <a:ext cx="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0" name="Line 378"/>
          <p:cNvSpPr>
            <a:spLocks noChangeShapeType="1"/>
          </p:cNvSpPr>
          <p:nvPr/>
        </p:nvSpPr>
        <p:spPr bwMode="auto">
          <a:xfrm>
            <a:off x="7165975" y="2147888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1" name="Line 379"/>
          <p:cNvSpPr>
            <a:spLocks noChangeShapeType="1"/>
          </p:cNvSpPr>
          <p:nvPr/>
        </p:nvSpPr>
        <p:spPr bwMode="auto">
          <a:xfrm>
            <a:off x="7550150" y="1698625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2" name="Line 380"/>
          <p:cNvSpPr>
            <a:spLocks noChangeShapeType="1"/>
          </p:cNvSpPr>
          <p:nvPr/>
        </p:nvSpPr>
        <p:spPr bwMode="auto">
          <a:xfrm>
            <a:off x="7924800" y="19224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3" name="Line 381"/>
          <p:cNvSpPr>
            <a:spLocks noChangeShapeType="1"/>
          </p:cNvSpPr>
          <p:nvPr/>
        </p:nvSpPr>
        <p:spPr bwMode="auto">
          <a:xfrm>
            <a:off x="8307388" y="1689100"/>
            <a:ext cx="0" cy="1027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4" name="Line 382"/>
          <p:cNvSpPr>
            <a:spLocks noChangeShapeType="1"/>
          </p:cNvSpPr>
          <p:nvPr/>
        </p:nvSpPr>
        <p:spPr bwMode="auto">
          <a:xfrm>
            <a:off x="8689975" y="2154238"/>
            <a:ext cx="0" cy="569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75" name="Line 383"/>
          <p:cNvSpPr>
            <a:spLocks noChangeShapeType="1"/>
          </p:cNvSpPr>
          <p:nvPr/>
        </p:nvSpPr>
        <p:spPr bwMode="auto">
          <a:xfrm>
            <a:off x="2238375" y="1916113"/>
            <a:ext cx="416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6" name="Line 384"/>
          <p:cNvSpPr>
            <a:spLocks noChangeShapeType="1"/>
          </p:cNvSpPr>
          <p:nvPr/>
        </p:nvSpPr>
        <p:spPr bwMode="auto">
          <a:xfrm>
            <a:off x="2227263" y="2139950"/>
            <a:ext cx="187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7" name="Line 385"/>
          <p:cNvSpPr>
            <a:spLocks noChangeShapeType="1"/>
          </p:cNvSpPr>
          <p:nvPr/>
        </p:nvSpPr>
        <p:spPr bwMode="auto">
          <a:xfrm>
            <a:off x="2236788" y="2384425"/>
            <a:ext cx="1862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8" name="Line 386"/>
          <p:cNvSpPr>
            <a:spLocks noChangeShapeType="1"/>
          </p:cNvSpPr>
          <p:nvPr/>
        </p:nvSpPr>
        <p:spPr bwMode="auto">
          <a:xfrm flipV="1">
            <a:off x="6400800" y="2143125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79" name="Rectangle 387"/>
          <p:cNvSpPr>
            <a:spLocks noChangeArrowheads="1"/>
          </p:cNvSpPr>
          <p:nvPr/>
        </p:nvSpPr>
        <p:spPr bwMode="auto">
          <a:xfrm>
            <a:off x="7383463" y="1706563"/>
            <a:ext cx="11096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MINISTRACIÓN</a:t>
            </a:r>
            <a:endParaRPr lang="es-ES" altLang="es-MX" sz="800"/>
          </a:p>
        </p:txBody>
      </p:sp>
      <p:sp>
        <p:nvSpPr>
          <p:cNvPr id="3180" name="Line 388"/>
          <p:cNvSpPr>
            <a:spLocks noChangeShapeType="1"/>
          </p:cNvSpPr>
          <p:nvPr/>
        </p:nvSpPr>
        <p:spPr bwMode="auto">
          <a:xfrm>
            <a:off x="7551738" y="1916113"/>
            <a:ext cx="74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81" name="Text Box 390"/>
          <p:cNvSpPr txBox="1">
            <a:spLocks noChangeArrowheads="1"/>
          </p:cNvSpPr>
          <p:nvPr/>
        </p:nvSpPr>
        <p:spPr bwMode="auto">
          <a:xfrm>
            <a:off x="31750" y="9128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4857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  COMUNIDAD:  _________________________________________________________	MÓDULO: ____________________________________________________</a:t>
            </a:r>
          </a:p>
          <a:p>
            <a:r>
              <a:rPr lang="es-ES_tradnl" altLang="es-MX" sz="900" b="1"/>
              <a:t>						</a:t>
            </a:r>
          </a:p>
          <a:p>
            <a:r>
              <a:rPr lang="es-ES_tradnl" altLang="es-MX" sz="900" b="1"/>
              <a:t> AUXILIAR DE SALUD: ____________________________________________________        	AÑO QUE SE REGISTRA: _______________________________________</a:t>
            </a:r>
          </a:p>
        </p:txBody>
      </p:sp>
      <p:sp>
        <p:nvSpPr>
          <p:cNvPr id="3182" name="Rectangle 391"/>
          <p:cNvSpPr>
            <a:spLocks noChangeArrowheads="1"/>
          </p:cNvSpPr>
          <p:nvPr/>
        </p:nvSpPr>
        <p:spPr bwMode="auto">
          <a:xfrm>
            <a:off x="0" y="6186488"/>
            <a:ext cx="2190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  <a:endParaRPr lang="es-ES" altLang="es-MX" sz="900" b="1"/>
          </a:p>
        </p:txBody>
      </p:sp>
      <p:sp>
        <p:nvSpPr>
          <p:cNvPr id="3183" name="Line 386"/>
          <p:cNvSpPr>
            <a:spLocks noChangeShapeType="1"/>
          </p:cNvSpPr>
          <p:nvPr/>
        </p:nvSpPr>
        <p:spPr bwMode="auto">
          <a:xfrm flipV="1">
            <a:off x="8307388" y="2147888"/>
            <a:ext cx="846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4"/>
          <p:cNvSpPr>
            <a:spLocks noChangeArrowheads="1"/>
          </p:cNvSpPr>
          <p:nvPr/>
        </p:nvSpPr>
        <p:spPr bwMode="auto">
          <a:xfrm>
            <a:off x="3175" y="1971675"/>
            <a:ext cx="962025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  <a:tab pos="857250" algn="l"/>
                <a:tab pos="1238250" algn="l"/>
                <a:tab pos="1714500" algn="l"/>
                <a:tab pos="2095500" algn="l"/>
                <a:tab pos="2571750" algn="l"/>
                <a:tab pos="2952750" algn="l"/>
                <a:tab pos="3429000" algn="l"/>
                <a:tab pos="3810000" algn="l"/>
                <a:tab pos="4286250" algn="l"/>
                <a:tab pos="4667250" algn="l"/>
                <a:tab pos="5238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60000"/>
              </a:spcBef>
            </a:pPr>
            <a:r>
              <a:rPr lang="es-ES_tradnl" altLang="es-MX" sz="900" b="1"/>
              <a:t>ENERO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FEBRERO</a:t>
            </a:r>
          </a:p>
          <a:p>
            <a:pPr>
              <a:spcBef>
                <a:spcPct val="60000"/>
              </a:spcBef>
            </a:pPr>
            <a:r>
              <a:rPr lang="es-ES_tradnl" altLang="es-MX" sz="900" b="1"/>
              <a:t>MARZO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ABRIL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MAYO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JUNIO</a:t>
            </a:r>
          </a:p>
          <a:p>
            <a:pPr>
              <a:spcBef>
                <a:spcPct val="55000"/>
              </a:spcBef>
            </a:pPr>
            <a:r>
              <a:rPr lang="es-ES_tradnl" altLang="es-MX" sz="900" b="1"/>
              <a:t>JULIO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AGOSTO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SEPTIEMBRE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OCTUBRE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NOVIEMBRE</a:t>
            </a:r>
          </a:p>
          <a:p>
            <a:pPr>
              <a:spcBef>
                <a:spcPct val="50000"/>
              </a:spcBef>
            </a:pPr>
            <a:r>
              <a:rPr lang="es-ES_tradnl" altLang="es-MX" sz="900" b="1"/>
              <a:t>DICIEMBRE</a:t>
            </a:r>
          </a:p>
        </p:txBody>
      </p:sp>
      <p:grpSp>
        <p:nvGrpSpPr>
          <p:cNvPr id="4099" name="1 Grupo"/>
          <p:cNvGrpSpPr>
            <a:grpSpLocks/>
          </p:cNvGrpSpPr>
          <p:nvPr/>
        </p:nvGrpSpPr>
        <p:grpSpPr bwMode="auto">
          <a:xfrm>
            <a:off x="0" y="1970088"/>
            <a:ext cx="9144000" cy="2784475"/>
            <a:chOff x="0" y="1970088"/>
            <a:chExt cx="9144000" cy="2784475"/>
          </a:xfrm>
        </p:grpSpPr>
        <p:sp>
          <p:nvSpPr>
            <p:cNvPr id="4204" name="Line 4"/>
            <p:cNvSpPr>
              <a:spLocks noChangeShapeType="1"/>
            </p:cNvSpPr>
            <p:nvPr/>
          </p:nvSpPr>
          <p:spPr bwMode="auto">
            <a:xfrm>
              <a:off x="0" y="3855320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5" name="Line 5"/>
            <p:cNvSpPr>
              <a:spLocks noChangeShapeType="1"/>
            </p:cNvSpPr>
            <p:nvPr/>
          </p:nvSpPr>
          <p:spPr bwMode="auto">
            <a:xfrm>
              <a:off x="0" y="4059267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6" name="Line 6"/>
            <p:cNvSpPr>
              <a:spLocks noChangeShapeType="1"/>
            </p:cNvSpPr>
            <p:nvPr/>
          </p:nvSpPr>
          <p:spPr bwMode="auto">
            <a:xfrm>
              <a:off x="0" y="3430856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7" name="Line 12"/>
            <p:cNvSpPr>
              <a:spLocks noChangeShapeType="1"/>
            </p:cNvSpPr>
            <p:nvPr/>
          </p:nvSpPr>
          <p:spPr bwMode="auto">
            <a:xfrm>
              <a:off x="0" y="3220536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8" name="Line 13"/>
            <p:cNvSpPr>
              <a:spLocks noChangeShapeType="1"/>
            </p:cNvSpPr>
            <p:nvPr/>
          </p:nvSpPr>
          <p:spPr bwMode="auto">
            <a:xfrm>
              <a:off x="0" y="259212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09" name="Line 14"/>
            <p:cNvSpPr>
              <a:spLocks noChangeShapeType="1"/>
            </p:cNvSpPr>
            <p:nvPr/>
          </p:nvSpPr>
          <p:spPr bwMode="auto">
            <a:xfrm>
              <a:off x="0" y="2803720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0" name="Line 15"/>
            <p:cNvSpPr>
              <a:spLocks noChangeShapeType="1"/>
            </p:cNvSpPr>
            <p:nvPr/>
          </p:nvSpPr>
          <p:spPr bwMode="auto">
            <a:xfrm>
              <a:off x="0" y="3015315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1" name="Line 20"/>
            <p:cNvSpPr>
              <a:spLocks noChangeShapeType="1"/>
            </p:cNvSpPr>
            <p:nvPr/>
          </p:nvSpPr>
          <p:spPr bwMode="auto">
            <a:xfrm>
              <a:off x="0" y="1970088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2" name="Line 21"/>
            <p:cNvSpPr>
              <a:spLocks noChangeShapeType="1"/>
            </p:cNvSpPr>
            <p:nvPr/>
          </p:nvSpPr>
          <p:spPr bwMode="auto">
            <a:xfrm>
              <a:off x="0" y="2175309"/>
              <a:ext cx="9128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3" name="Line 22"/>
            <p:cNvSpPr>
              <a:spLocks noChangeShapeType="1"/>
            </p:cNvSpPr>
            <p:nvPr/>
          </p:nvSpPr>
          <p:spPr bwMode="auto">
            <a:xfrm>
              <a:off x="0" y="2380531"/>
              <a:ext cx="9144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4" name="Line 93"/>
            <p:cNvSpPr>
              <a:spLocks noChangeShapeType="1"/>
            </p:cNvSpPr>
            <p:nvPr/>
          </p:nvSpPr>
          <p:spPr bwMode="auto">
            <a:xfrm>
              <a:off x="0" y="363607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5" name="Line 94"/>
            <p:cNvSpPr>
              <a:spLocks noChangeShapeType="1"/>
            </p:cNvSpPr>
            <p:nvPr/>
          </p:nvSpPr>
          <p:spPr bwMode="auto">
            <a:xfrm>
              <a:off x="0" y="4264489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6" name="Line 95"/>
            <p:cNvSpPr>
              <a:spLocks noChangeShapeType="1"/>
            </p:cNvSpPr>
            <p:nvPr/>
          </p:nvSpPr>
          <p:spPr bwMode="auto">
            <a:xfrm>
              <a:off x="0" y="4485608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7" name="Line 116"/>
            <p:cNvSpPr>
              <a:spLocks noChangeShapeType="1"/>
            </p:cNvSpPr>
            <p:nvPr/>
          </p:nvSpPr>
          <p:spPr bwMode="auto">
            <a:xfrm>
              <a:off x="0" y="453344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218" name="Line 117"/>
            <p:cNvSpPr>
              <a:spLocks noChangeShapeType="1"/>
            </p:cNvSpPr>
            <p:nvPr/>
          </p:nvSpPr>
          <p:spPr bwMode="auto">
            <a:xfrm>
              <a:off x="0" y="4754563"/>
              <a:ext cx="914400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100" name="Group 132"/>
          <p:cNvGrpSpPr>
            <a:grpSpLocks/>
          </p:cNvGrpSpPr>
          <p:nvPr/>
        </p:nvGrpSpPr>
        <p:grpSpPr bwMode="auto">
          <a:xfrm>
            <a:off x="214313" y="5054600"/>
            <a:ext cx="8659812" cy="1530350"/>
            <a:chOff x="0" y="3155"/>
            <a:chExt cx="5760" cy="953"/>
          </a:xfrm>
        </p:grpSpPr>
        <p:grpSp>
          <p:nvGrpSpPr>
            <p:cNvPr id="4194" name="Group 120"/>
            <p:cNvGrpSpPr>
              <a:grpSpLocks/>
            </p:cNvGrpSpPr>
            <p:nvPr/>
          </p:nvGrpSpPr>
          <p:grpSpPr bwMode="auto">
            <a:xfrm>
              <a:off x="0" y="3390"/>
              <a:ext cx="5760" cy="477"/>
              <a:chOff x="0" y="3606"/>
              <a:chExt cx="5760" cy="498"/>
            </a:xfrm>
          </p:grpSpPr>
          <p:sp>
            <p:nvSpPr>
              <p:cNvPr id="4199" name="Line 121"/>
              <p:cNvSpPr>
                <a:spLocks noChangeShapeType="1"/>
              </p:cNvSpPr>
              <p:nvPr/>
            </p:nvSpPr>
            <p:spPr bwMode="auto">
              <a:xfrm>
                <a:off x="0" y="385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0" name="Line 122"/>
              <p:cNvSpPr>
                <a:spLocks noChangeShapeType="1"/>
              </p:cNvSpPr>
              <p:nvPr/>
            </p:nvSpPr>
            <p:spPr bwMode="auto">
              <a:xfrm>
                <a:off x="0" y="410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1" name="Line 123"/>
              <p:cNvSpPr>
                <a:spLocks noChangeShapeType="1"/>
              </p:cNvSpPr>
              <p:nvPr/>
            </p:nvSpPr>
            <p:spPr bwMode="auto">
              <a:xfrm>
                <a:off x="0" y="3978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2" name="Line 124"/>
              <p:cNvSpPr>
                <a:spLocks noChangeShapeType="1"/>
              </p:cNvSpPr>
              <p:nvPr/>
            </p:nvSpPr>
            <p:spPr bwMode="auto">
              <a:xfrm>
                <a:off x="0" y="3606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4203" name="Line 125"/>
              <p:cNvSpPr>
                <a:spLocks noChangeShapeType="1"/>
              </p:cNvSpPr>
              <p:nvPr/>
            </p:nvSpPr>
            <p:spPr bwMode="auto">
              <a:xfrm>
                <a:off x="0" y="3732"/>
                <a:ext cx="5760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4195" name="Line 127"/>
            <p:cNvSpPr>
              <a:spLocks noChangeShapeType="1"/>
            </p:cNvSpPr>
            <p:nvPr/>
          </p:nvSpPr>
          <p:spPr bwMode="auto">
            <a:xfrm>
              <a:off x="0" y="315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6" name="Line 128"/>
            <p:cNvSpPr>
              <a:spLocks noChangeShapeType="1"/>
            </p:cNvSpPr>
            <p:nvPr/>
          </p:nvSpPr>
          <p:spPr bwMode="auto">
            <a:xfrm>
              <a:off x="0" y="3275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7" name="Line 129"/>
            <p:cNvSpPr>
              <a:spLocks noChangeShapeType="1"/>
            </p:cNvSpPr>
            <p:nvPr/>
          </p:nvSpPr>
          <p:spPr bwMode="auto">
            <a:xfrm>
              <a:off x="0" y="3987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4198" name="Line 130"/>
            <p:cNvSpPr>
              <a:spLocks noChangeShapeType="1"/>
            </p:cNvSpPr>
            <p:nvPr/>
          </p:nvSpPr>
          <p:spPr bwMode="auto">
            <a:xfrm>
              <a:off x="0" y="4108"/>
              <a:ext cx="5760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101" name="Rectangle 131"/>
          <p:cNvSpPr>
            <a:spLocks noChangeArrowheads="1"/>
          </p:cNvSpPr>
          <p:nvPr/>
        </p:nvSpPr>
        <p:spPr bwMode="auto">
          <a:xfrm>
            <a:off x="0" y="4816475"/>
            <a:ext cx="2203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 b="1"/>
              <a:t>III. OBSERVACIONES:</a:t>
            </a:r>
            <a:endParaRPr lang="es-ES" altLang="es-MX" sz="800" b="1"/>
          </a:p>
        </p:txBody>
      </p:sp>
      <p:sp>
        <p:nvSpPr>
          <p:cNvPr id="4102" name="Line 149"/>
          <p:cNvSpPr>
            <a:spLocks noChangeShapeType="1"/>
          </p:cNvSpPr>
          <p:nvPr/>
        </p:nvSpPr>
        <p:spPr bwMode="auto">
          <a:xfrm flipH="1">
            <a:off x="0" y="48133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3" name="Rectangle 150"/>
          <p:cNvSpPr>
            <a:spLocks noChangeArrowheads="1"/>
          </p:cNvSpPr>
          <p:nvPr/>
        </p:nvSpPr>
        <p:spPr bwMode="auto">
          <a:xfrm>
            <a:off x="0" y="6683375"/>
            <a:ext cx="8001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104" name="Line 160"/>
          <p:cNvSpPr>
            <a:spLocks noChangeShapeType="1"/>
          </p:cNvSpPr>
          <p:nvPr/>
        </p:nvSpPr>
        <p:spPr bwMode="auto">
          <a:xfrm>
            <a:off x="161766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05" name="Line 161"/>
          <p:cNvSpPr>
            <a:spLocks noChangeShapeType="1"/>
          </p:cNvSpPr>
          <p:nvPr/>
        </p:nvSpPr>
        <p:spPr bwMode="auto">
          <a:xfrm>
            <a:off x="337661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62"/>
          <p:cNvSpPr>
            <a:spLocks noChangeShapeType="1"/>
          </p:cNvSpPr>
          <p:nvPr/>
        </p:nvSpPr>
        <p:spPr bwMode="auto">
          <a:xfrm>
            <a:off x="2068513" y="1974850"/>
            <a:ext cx="0" cy="250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63"/>
          <p:cNvSpPr>
            <a:spLocks noChangeShapeType="1"/>
          </p:cNvSpPr>
          <p:nvPr/>
        </p:nvSpPr>
        <p:spPr bwMode="auto">
          <a:xfrm>
            <a:off x="2508250" y="1974850"/>
            <a:ext cx="0" cy="2513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64"/>
          <p:cNvSpPr>
            <a:spLocks noChangeShapeType="1"/>
          </p:cNvSpPr>
          <p:nvPr/>
        </p:nvSpPr>
        <p:spPr bwMode="auto">
          <a:xfrm>
            <a:off x="2952750" y="1974850"/>
            <a:ext cx="0" cy="2506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65"/>
          <p:cNvSpPr>
            <a:spLocks noChangeShapeType="1"/>
          </p:cNvSpPr>
          <p:nvPr/>
        </p:nvSpPr>
        <p:spPr bwMode="auto">
          <a:xfrm>
            <a:off x="3822700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66"/>
          <p:cNvSpPr>
            <a:spLocks noChangeShapeType="1"/>
          </p:cNvSpPr>
          <p:nvPr/>
        </p:nvSpPr>
        <p:spPr bwMode="auto">
          <a:xfrm>
            <a:off x="4257675" y="1974850"/>
            <a:ext cx="0" cy="2498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67"/>
          <p:cNvSpPr>
            <a:spLocks noChangeShapeType="1"/>
          </p:cNvSpPr>
          <p:nvPr/>
        </p:nvSpPr>
        <p:spPr bwMode="auto">
          <a:xfrm>
            <a:off x="4692650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68"/>
          <p:cNvSpPr>
            <a:spLocks noChangeShapeType="1"/>
          </p:cNvSpPr>
          <p:nvPr/>
        </p:nvSpPr>
        <p:spPr bwMode="auto">
          <a:xfrm>
            <a:off x="5141913" y="1974850"/>
            <a:ext cx="0" cy="250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69"/>
          <p:cNvSpPr>
            <a:spLocks noChangeShapeType="1"/>
          </p:cNvSpPr>
          <p:nvPr/>
        </p:nvSpPr>
        <p:spPr bwMode="auto">
          <a:xfrm>
            <a:off x="5580063" y="1974850"/>
            <a:ext cx="0" cy="2511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70"/>
          <p:cNvSpPr>
            <a:spLocks noChangeShapeType="1"/>
          </p:cNvSpPr>
          <p:nvPr/>
        </p:nvSpPr>
        <p:spPr bwMode="auto">
          <a:xfrm>
            <a:off x="6022975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Line 171"/>
          <p:cNvSpPr>
            <a:spLocks noChangeShapeType="1"/>
          </p:cNvSpPr>
          <p:nvPr/>
        </p:nvSpPr>
        <p:spPr bwMode="auto">
          <a:xfrm>
            <a:off x="6451600" y="1974850"/>
            <a:ext cx="0" cy="250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6" name="Line 172"/>
          <p:cNvSpPr>
            <a:spLocks noChangeShapeType="1"/>
          </p:cNvSpPr>
          <p:nvPr/>
        </p:nvSpPr>
        <p:spPr bwMode="auto">
          <a:xfrm>
            <a:off x="6886575" y="197485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7" name="Line 176"/>
          <p:cNvSpPr>
            <a:spLocks noChangeShapeType="1"/>
          </p:cNvSpPr>
          <p:nvPr/>
        </p:nvSpPr>
        <p:spPr bwMode="auto">
          <a:xfrm>
            <a:off x="16176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18" name="Line 177"/>
          <p:cNvSpPr>
            <a:spLocks noChangeShapeType="1"/>
          </p:cNvSpPr>
          <p:nvPr/>
        </p:nvSpPr>
        <p:spPr bwMode="auto">
          <a:xfrm>
            <a:off x="33766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9" name="Line 178"/>
          <p:cNvSpPr>
            <a:spLocks noChangeShapeType="1"/>
          </p:cNvSpPr>
          <p:nvPr/>
        </p:nvSpPr>
        <p:spPr bwMode="auto">
          <a:xfrm>
            <a:off x="20685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0" name="Line 179"/>
          <p:cNvSpPr>
            <a:spLocks noChangeShapeType="1"/>
          </p:cNvSpPr>
          <p:nvPr/>
        </p:nvSpPr>
        <p:spPr bwMode="auto">
          <a:xfrm>
            <a:off x="25082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1" name="Line 180"/>
          <p:cNvSpPr>
            <a:spLocks noChangeShapeType="1"/>
          </p:cNvSpPr>
          <p:nvPr/>
        </p:nvSpPr>
        <p:spPr bwMode="auto">
          <a:xfrm>
            <a:off x="29527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2" name="Line 181"/>
          <p:cNvSpPr>
            <a:spLocks noChangeShapeType="1"/>
          </p:cNvSpPr>
          <p:nvPr/>
        </p:nvSpPr>
        <p:spPr bwMode="auto">
          <a:xfrm>
            <a:off x="382270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3" name="Line 182"/>
          <p:cNvSpPr>
            <a:spLocks noChangeShapeType="1"/>
          </p:cNvSpPr>
          <p:nvPr/>
        </p:nvSpPr>
        <p:spPr bwMode="auto">
          <a:xfrm>
            <a:off x="4257675" y="4543425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4" name="Line 183"/>
          <p:cNvSpPr>
            <a:spLocks noChangeShapeType="1"/>
          </p:cNvSpPr>
          <p:nvPr/>
        </p:nvSpPr>
        <p:spPr bwMode="auto">
          <a:xfrm>
            <a:off x="4692650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5" name="Line 184"/>
          <p:cNvSpPr>
            <a:spLocks noChangeShapeType="1"/>
          </p:cNvSpPr>
          <p:nvPr/>
        </p:nvSpPr>
        <p:spPr bwMode="auto">
          <a:xfrm>
            <a:off x="514191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6" name="Line 185"/>
          <p:cNvSpPr>
            <a:spLocks noChangeShapeType="1"/>
          </p:cNvSpPr>
          <p:nvPr/>
        </p:nvSpPr>
        <p:spPr bwMode="auto">
          <a:xfrm>
            <a:off x="55800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7" name="Line 186"/>
          <p:cNvSpPr>
            <a:spLocks noChangeShapeType="1"/>
          </p:cNvSpPr>
          <p:nvPr/>
        </p:nvSpPr>
        <p:spPr bwMode="auto">
          <a:xfrm>
            <a:off x="6022975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8" name="Line 187"/>
          <p:cNvSpPr>
            <a:spLocks noChangeShapeType="1"/>
          </p:cNvSpPr>
          <p:nvPr/>
        </p:nvSpPr>
        <p:spPr bwMode="auto">
          <a:xfrm>
            <a:off x="6450013" y="4543425"/>
            <a:ext cx="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29" name="Line 188"/>
          <p:cNvSpPr>
            <a:spLocks noChangeShapeType="1"/>
          </p:cNvSpPr>
          <p:nvPr/>
        </p:nvSpPr>
        <p:spPr bwMode="auto">
          <a:xfrm>
            <a:off x="6888163" y="4543425"/>
            <a:ext cx="0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0" name="Line 211"/>
          <p:cNvSpPr>
            <a:spLocks noChangeShapeType="1"/>
          </p:cNvSpPr>
          <p:nvPr/>
        </p:nvSpPr>
        <p:spPr bwMode="auto">
          <a:xfrm>
            <a:off x="7340600" y="1965325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1" name="Line 212"/>
          <p:cNvSpPr>
            <a:spLocks noChangeShapeType="1"/>
          </p:cNvSpPr>
          <p:nvPr/>
        </p:nvSpPr>
        <p:spPr bwMode="auto">
          <a:xfrm>
            <a:off x="7778750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2" name="Line 213"/>
          <p:cNvSpPr>
            <a:spLocks noChangeShapeType="1"/>
          </p:cNvSpPr>
          <p:nvPr/>
        </p:nvSpPr>
        <p:spPr bwMode="auto">
          <a:xfrm>
            <a:off x="8213725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3" name="Line 214"/>
          <p:cNvSpPr>
            <a:spLocks noChangeShapeType="1"/>
          </p:cNvSpPr>
          <p:nvPr/>
        </p:nvSpPr>
        <p:spPr bwMode="auto">
          <a:xfrm>
            <a:off x="8653463" y="1974850"/>
            <a:ext cx="0" cy="2509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4" name="Line 215"/>
          <p:cNvSpPr>
            <a:spLocks noChangeShapeType="1"/>
          </p:cNvSpPr>
          <p:nvPr/>
        </p:nvSpPr>
        <p:spPr bwMode="auto">
          <a:xfrm>
            <a:off x="7340600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5" name="Line 216"/>
          <p:cNvSpPr>
            <a:spLocks noChangeShapeType="1"/>
          </p:cNvSpPr>
          <p:nvPr/>
        </p:nvSpPr>
        <p:spPr bwMode="auto">
          <a:xfrm>
            <a:off x="7778750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6" name="Line 217"/>
          <p:cNvSpPr>
            <a:spLocks noChangeShapeType="1"/>
          </p:cNvSpPr>
          <p:nvPr/>
        </p:nvSpPr>
        <p:spPr bwMode="auto">
          <a:xfrm>
            <a:off x="8213725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7" name="Line 218"/>
          <p:cNvSpPr>
            <a:spLocks noChangeShapeType="1"/>
          </p:cNvSpPr>
          <p:nvPr/>
        </p:nvSpPr>
        <p:spPr bwMode="auto">
          <a:xfrm>
            <a:off x="8653463" y="4535488"/>
            <a:ext cx="0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38" name="Line 222"/>
          <p:cNvSpPr>
            <a:spLocks noChangeShapeType="1"/>
          </p:cNvSpPr>
          <p:nvPr/>
        </p:nvSpPr>
        <p:spPr bwMode="auto">
          <a:xfrm flipH="1">
            <a:off x="-6350" y="803275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39" name="Line 223"/>
          <p:cNvSpPr>
            <a:spLocks noChangeShapeType="1"/>
          </p:cNvSpPr>
          <p:nvPr/>
        </p:nvSpPr>
        <p:spPr bwMode="auto">
          <a:xfrm>
            <a:off x="-6350" y="1846263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40" name="Rectangle 224"/>
          <p:cNvSpPr>
            <a:spLocks noChangeArrowheads="1"/>
          </p:cNvSpPr>
          <p:nvPr/>
        </p:nvSpPr>
        <p:spPr bwMode="auto">
          <a:xfrm>
            <a:off x="0" y="1171575"/>
            <a:ext cx="1611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II. M E S</a:t>
            </a:r>
            <a:endParaRPr lang="es-ES" altLang="es-MX" sz="900" b="1"/>
          </a:p>
        </p:txBody>
      </p:sp>
      <p:sp>
        <p:nvSpPr>
          <p:cNvPr id="4141" name="Rectangle 225"/>
          <p:cNvSpPr>
            <a:spLocks noChangeArrowheads="1"/>
          </p:cNvSpPr>
          <p:nvPr/>
        </p:nvSpPr>
        <p:spPr bwMode="auto">
          <a:xfrm>
            <a:off x="3802063" y="1476375"/>
            <a:ext cx="5095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42" name="Rectangle 226"/>
          <p:cNvSpPr>
            <a:spLocks noChangeArrowheads="1"/>
          </p:cNvSpPr>
          <p:nvPr/>
        </p:nvSpPr>
        <p:spPr bwMode="auto">
          <a:xfrm>
            <a:off x="1655763" y="817563"/>
            <a:ext cx="56276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MUJERES ATENDIDAS EN EL MES POR:</a:t>
            </a:r>
            <a:endParaRPr lang="es-ES" altLang="es-MX" sz="800"/>
          </a:p>
        </p:txBody>
      </p:sp>
      <p:sp>
        <p:nvSpPr>
          <p:cNvPr id="4143" name="Line 227"/>
          <p:cNvSpPr>
            <a:spLocks noChangeShapeType="1"/>
          </p:cNvSpPr>
          <p:nvPr/>
        </p:nvSpPr>
        <p:spPr bwMode="auto">
          <a:xfrm>
            <a:off x="1617663" y="1035050"/>
            <a:ext cx="526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44" name="Rectangle 228"/>
          <p:cNvSpPr>
            <a:spLocks noChangeArrowheads="1"/>
          </p:cNvSpPr>
          <p:nvPr/>
        </p:nvSpPr>
        <p:spPr bwMode="auto">
          <a:xfrm>
            <a:off x="6780213" y="955675"/>
            <a:ext cx="6905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40000"/>
              </a:spcBef>
            </a:pPr>
            <a:r>
              <a:rPr lang="es-ES_tradnl" altLang="es-MX" sz="700"/>
              <a:t>DEFUN-CIONES MATER-NAS</a:t>
            </a:r>
            <a:endParaRPr lang="es-ES" altLang="es-MX" sz="700"/>
          </a:p>
        </p:txBody>
      </p:sp>
      <p:sp>
        <p:nvSpPr>
          <p:cNvPr id="4145" name="Rectangle 229"/>
          <p:cNvSpPr>
            <a:spLocks noChangeArrowheads="1"/>
          </p:cNvSpPr>
          <p:nvPr/>
        </p:nvSpPr>
        <p:spPr bwMode="auto">
          <a:xfrm>
            <a:off x="4184650" y="1462088"/>
            <a:ext cx="590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AUXILIAR DE SALUD</a:t>
            </a:r>
            <a:endParaRPr lang="es-ES" altLang="es-MX" sz="700"/>
          </a:p>
        </p:txBody>
      </p:sp>
      <p:sp>
        <p:nvSpPr>
          <p:cNvPr id="4146" name="Rectangle 230"/>
          <p:cNvSpPr>
            <a:spLocks noChangeArrowheads="1"/>
          </p:cNvSpPr>
          <p:nvPr/>
        </p:nvSpPr>
        <p:spPr bwMode="auto">
          <a:xfrm>
            <a:off x="1649413" y="1049338"/>
            <a:ext cx="12985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ABORTO</a:t>
            </a:r>
            <a:endParaRPr lang="es-ES" altLang="es-MX" sz="700"/>
          </a:p>
        </p:txBody>
      </p:sp>
      <p:sp>
        <p:nvSpPr>
          <p:cNvPr id="4147" name="Rectangle 231"/>
          <p:cNvSpPr>
            <a:spLocks noChangeArrowheads="1"/>
          </p:cNvSpPr>
          <p:nvPr/>
        </p:nvSpPr>
        <p:spPr bwMode="auto">
          <a:xfrm>
            <a:off x="2117725" y="1227138"/>
            <a:ext cx="796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48" name="Rectangle 232"/>
          <p:cNvSpPr>
            <a:spLocks noChangeArrowheads="1"/>
          </p:cNvSpPr>
          <p:nvPr/>
        </p:nvSpPr>
        <p:spPr bwMode="auto">
          <a:xfrm>
            <a:off x="1590675" y="1423988"/>
            <a:ext cx="5095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49" name="Rectangle 233"/>
          <p:cNvSpPr>
            <a:spLocks noChangeArrowheads="1"/>
          </p:cNvSpPr>
          <p:nvPr/>
        </p:nvSpPr>
        <p:spPr bwMode="auto">
          <a:xfrm>
            <a:off x="1992313" y="1516063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50" name="Rectangle 234"/>
          <p:cNvSpPr>
            <a:spLocks noChangeArrowheads="1"/>
          </p:cNvSpPr>
          <p:nvPr/>
        </p:nvSpPr>
        <p:spPr bwMode="auto">
          <a:xfrm>
            <a:off x="2459038" y="1463675"/>
            <a:ext cx="5016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20 AÑOS Y MÁS</a:t>
            </a:r>
            <a:endParaRPr lang="es-ES" altLang="es-MX" sz="700"/>
          </a:p>
        </p:txBody>
      </p:sp>
      <p:sp>
        <p:nvSpPr>
          <p:cNvPr id="4151" name="Rectangle 235"/>
          <p:cNvSpPr>
            <a:spLocks noChangeArrowheads="1"/>
          </p:cNvSpPr>
          <p:nvPr/>
        </p:nvSpPr>
        <p:spPr bwMode="auto">
          <a:xfrm>
            <a:off x="2903538" y="1312863"/>
            <a:ext cx="5016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TOTAL</a:t>
            </a:r>
            <a:endParaRPr lang="es-ES" altLang="es-MX" sz="700"/>
          </a:p>
        </p:txBody>
      </p:sp>
      <p:sp>
        <p:nvSpPr>
          <p:cNvPr id="4152" name="Rectangle 236"/>
          <p:cNvSpPr>
            <a:spLocks noChangeArrowheads="1"/>
          </p:cNvSpPr>
          <p:nvPr/>
        </p:nvSpPr>
        <p:spPr bwMode="auto">
          <a:xfrm>
            <a:off x="4627563" y="1460500"/>
            <a:ext cx="571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SUPERV. Y/O MÉDICO</a:t>
            </a:r>
            <a:endParaRPr lang="es-ES" altLang="es-MX" sz="700"/>
          </a:p>
        </p:txBody>
      </p:sp>
      <p:sp>
        <p:nvSpPr>
          <p:cNvPr id="4153" name="Rectangle 237"/>
          <p:cNvSpPr>
            <a:spLocks noChangeArrowheads="1"/>
          </p:cNvSpPr>
          <p:nvPr/>
        </p:nvSpPr>
        <p:spPr bwMode="auto">
          <a:xfrm>
            <a:off x="5072063" y="1570038"/>
            <a:ext cx="5937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NORMAL</a:t>
            </a:r>
            <a:endParaRPr lang="es-ES" altLang="es-MX" sz="700"/>
          </a:p>
        </p:txBody>
      </p:sp>
      <p:sp>
        <p:nvSpPr>
          <p:cNvPr id="4154" name="Rectangle 238"/>
          <p:cNvSpPr>
            <a:spLocks noChangeArrowheads="1"/>
          </p:cNvSpPr>
          <p:nvPr/>
        </p:nvSpPr>
        <p:spPr bwMode="auto">
          <a:xfrm>
            <a:off x="5453063" y="1530350"/>
            <a:ext cx="679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COMPLI-CADO</a:t>
            </a:r>
            <a:endParaRPr lang="es-ES" altLang="es-MX" sz="700"/>
          </a:p>
        </p:txBody>
      </p:sp>
      <p:sp>
        <p:nvSpPr>
          <p:cNvPr id="4155" name="Rectangle 239"/>
          <p:cNvSpPr>
            <a:spLocks noChangeArrowheads="1"/>
          </p:cNvSpPr>
          <p:nvPr/>
        </p:nvSpPr>
        <p:spPr bwMode="auto">
          <a:xfrm>
            <a:off x="5969000" y="1533525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VIVO</a:t>
            </a:r>
            <a:endParaRPr lang="es-ES" altLang="es-MX" sz="700"/>
          </a:p>
        </p:txBody>
      </p:sp>
      <p:sp>
        <p:nvSpPr>
          <p:cNvPr id="4156" name="Rectangle 240"/>
          <p:cNvSpPr>
            <a:spLocks noChangeArrowheads="1"/>
          </p:cNvSpPr>
          <p:nvPr/>
        </p:nvSpPr>
        <p:spPr bwMode="auto">
          <a:xfrm>
            <a:off x="6388100" y="1531938"/>
            <a:ext cx="577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NACIDO MUERTO</a:t>
            </a:r>
            <a:endParaRPr lang="es-ES" altLang="es-MX" sz="700"/>
          </a:p>
        </p:txBody>
      </p:sp>
      <p:sp>
        <p:nvSpPr>
          <p:cNvPr id="4157" name="Rectangle 241"/>
          <p:cNvSpPr>
            <a:spLocks noChangeArrowheads="1"/>
          </p:cNvSpPr>
          <p:nvPr/>
        </p:nvSpPr>
        <p:spPr bwMode="auto">
          <a:xfrm>
            <a:off x="6099175" y="1277938"/>
            <a:ext cx="7270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PRODUCTO</a:t>
            </a:r>
            <a:endParaRPr lang="es-ES" altLang="es-MX" sz="700"/>
          </a:p>
        </p:txBody>
      </p:sp>
      <p:sp>
        <p:nvSpPr>
          <p:cNvPr id="4158" name="Line 242"/>
          <p:cNvSpPr>
            <a:spLocks noChangeShapeType="1"/>
          </p:cNvSpPr>
          <p:nvPr/>
        </p:nvSpPr>
        <p:spPr bwMode="auto">
          <a:xfrm>
            <a:off x="1617663" y="817563"/>
            <a:ext cx="0" cy="1027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59" name="Line 243"/>
          <p:cNvSpPr>
            <a:spLocks noChangeShapeType="1"/>
          </p:cNvSpPr>
          <p:nvPr/>
        </p:nvSpPr>
        <p:spPr bwMode="auto">
          <a:xfrm>
            <a:off x="3367088" y="1255713"/>
            <a:ext cx="0" cy="590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0" name="Line 244"/>
          <p:cNvSpPr>
            <a:spLocks noChangeShapeType="1"/>
          </p:cNvSpPr>
          <p:nvPr/>
        </p:nvSpPr>
        <p:spPr bwMode="auto">
          <a:xfrm>
            <a:off x="2068513" y="1266825"/>
            <a:ext cx="0" cy="566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1" name="Line 245"/>
          <p:cNvSpPr>
            <a:spLocks noChangeShapeType="1"/>
          </p:cNvSpPr>
          <p:nvPr/>
        </p:nvSpPr>
        <p:spPr bwMode="auto">
          <a:xfrm>
            <a:off x="2508250" y="1503363"/>
            <a:ext cx="0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2" name="Line 246"/>
          <p:cNvSpPr>
            <a:spLocks noChangeShapeType="1"/>
          </p:cNvSpPr>
          <p:nvPr/>
        </p:nvSpPr>
        <p:spPr bwMode="auto">
          <a:xfrm>
            <a:off x="2954338" y="104140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3" name="Line 247"/>
          <p:cNvSpPr>
            <a:spLocks noChangeShapeType="1"/>
          </p:cNvSpPr>
          <p:nvPr/>
        </p:nvSpPr>
        <p:spPr bwMode="auto">
          <a:xfrm>
            <a:off x="3822700" y="1498600"/>
            <a:ext cx="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4" name="Line 248"/>
          <p:cNvSpPr>
            <a:spLocks noChangeShapeType="1"/>
          </p:cNvSpPr>
          <p:nvPr/>
        </p:nvSpPr>
        <p:spPr bwMode="auto">
          <a:xfrm>
            <a:off x="4257675" y="1258888"/>
            <a:ext cx="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5" name="Line 249"/>
          <p:cNvSpPr>
            <a:spLocks noChangeShapeType="1"/>
          </p:cNvSpPr>
          <p:nvPr/>
        </p:nvSpPr>
        <p:spPr bwMode="auto">
          <a:xfrm>
            <a:off x="4692650" y="1500188"/>
            <a:ext cx="0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6" name="Line 250"/>
          <p:cNvSpPr>
            <a:spLocks noChangeShapeType="1"/>
          </p:cNvSpPr>
          <p:nvPr/>
        </p:nvSpPr>
        <p:spPr bwMode="auto">
          <a:xfrm>
            <a:off x="5141913" y="1268413"/>
            <a:ext cx="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7" name="Line 251"/>
          <p:cNvSpPr>
            <a:spLocks noChangeShapeType="1"/>
          </p:cNvSpPr>
          <p:nvPr/>
        </p:nvSpPr>
        <p:spPr bwMode="auto">
          <a:xfrm>
            <a:off x="5580063" y="1500188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8" name="Line 252"/>
          <p:cNvSpPr>
            <a:spLocks noChangeShapeType="1"/>
          </p:cNvSpPr>
          <p:nvPr/>
        </p:nvSpPr>
        <p:spPr bwMode="auto">
          <a:xfrm>
            <a:off x="6022975" y="126047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69" name="Line 253"/>
          <p:cNvSpPr>
            <a:spLocks noChangeShapeType="1"/>
          </p:cNvSpPr>
          <p:nvPr/>
        </p:nvSpPr>
        <p:spPr bwMode="auto">
          <a:xfrm>
            <a:off x="6451600" y="1500188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0" name="Line 254"/>
          <p:cNvSpPr>
            <a:spLocks noChangeShapeType="1"/>
          </p:cNvSpPr>
          <p:nvPr/>
        </p:nvSpPr>
        <p:spPr bwMode="auto">
          <a:xfrm>
            <a:off x="6888163" y="808038"/>
            <a:ext cx="0" cy="1028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1" name="Line 255"/>
          <p:cNvSpPr>
            <a:spLocks noChangeShapeType="1"/>
          </p:cNvSpPr>
          <p:nvPr/>
        </p:nvSpPr>
        <p:spPr bwMode="auto">
          <a:xfrm>
            <a:off x="1617663" y="1258888"/>
            <a:ext cx="1801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2" name="Line 256"/>
          <p:cNvSpPr>
            <a:spLocks noChangeShapeType="1"/>
          </p:cNvSpPr>
          <p:nvPr/>
        </p:nvSpPr>
        <p:spPr bwMode="auto">
          <a:xfrm>
            <a:off x="2071688" y="1503363"/>
            <a:ext cx="889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3" name="Line 257"/>
          <p:cNvSpPr>
            <a:spLocks noChangeShapeType="1"/>
          </p:cNvSpPr>
          <p:nvPr/>
        </p:nvSpPr>
        <p:spPr bwMode="auto">
          <a:xfrm>
            <a:off x="3363913" y="1258888"/>
            <a:ext cx="3536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74" name="Rectangle 258"/>
          <p:cNvSpPr>
            <a:spLocks noChangeArrowheads="1"/>
          </p:cNvSpPr>
          <p:nvPr/>
        </p:nvSpPr>
        <p:spPr bwMode="auto">
          <a:xfrm>
            <a:off x="3338513" y="1270000"/>
            <a:ext cx="955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GRUPO DE EDAD</a:t>
            </a:r>
            <a:endParaRPr lang="es-ES" altLang="es-MX" sz="700"/>
          </a:p>
        </p:txBody>
      </p:sp>
      <p:sp>
        <p:nvSpPr>
          <p:cNvPr id="4175" name="Rectangle 259"/>
          <p:cNvSpPr>
            <a:spLocks noChangeArrowheads="1"/>
          </p:cNvSpPr>
          <p:nvPr/>
        </p:nvSpPr>
        <p:spPr bwMode="auto">
          <a:xfrm>
            <a:off x="4254500" y="1287463"/>
            <a:ext cx="920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ATENDIDO POR</a:t>
            </a:r>
            <a:endParaRPr lang="es-ES" altLang="es-MX" sz="700"/>
          </a:p>
        </p:txBody>
      </p:sp>
      <p:sp>
        <p:nvSpPr>
          <p:cNvPr id="4176" name="Rectangle 260"/>
          <p:cNvSpPr>
            <a:spLocks noChangeArrowheads="1"/>
          </p:cNvSpPr>
          <p:nvPr/>
        </p:nvSpPr>
        <p:spPr bwMode="auto">
          <a:xfrm>
            <a:off x="5092700" y="1293813"/>
            <a:ext cx="8286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TIPO</a:t>
            </a:r>
            <a:endParaRPr lang="es-ES" altLang="es-MX" sz="700"/>
          </a:p>
        </p:txBody>
      </p:sp>
      <p:sp>
        <p:nvSpPr>
          <p:cNvPr id="4177" name="Line 261"/>
          <p:cNvSpPr>
            <a:spLocks noChangeShapeType="1"/>
          </p:cNvSpPr>
          <p:nvPr/>
        </p:nvSpPr>
        <p:spPr bwMode="auto">
          <a:xfrm>
            <a:off x="3375025" y="1493838"/>
            <a:ext cx="3517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78" name="Text Box 262"/>
          <p:cNvSpPr txBox="1">
            <a:spLocks noChangeArrowheads="1"/>
          </p:cNvSpPr>
          <p:nvPr/>
        </p:nvSpPr>
        <p:spPr bwMode="auto">
          <a:xfrm>
            <a:off x="2947988" y="1062038"/>
            <a:ext cx="39274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P A R T O</a:t>
            </a:r>
          </a:p>
        </p:txBody>
      </p:sp>
      <p:sp>
        <p:nvSpPr>
          <p:cNvPr id="4179" name="Rectangle 263"/>
          <p:cNvSpPr>
            <a:spLocks noChangeArrowheads="1"/>
          </p:cNvSpPr>
          <p:nvPr/>
        </p:nvSpPr>
        <p:spPr bwMode="auto">
          <a:xfrm>
            <a:off x="3317875" y="1528763"/>
            <a:ext cx="550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MENOR DE 20</a:t>
            </a:r>
            <a:endParaRPr lang="es-ES" altLang="es-MX" sz="700"/>
          </a:p>
        </p:txBody>
      </p:sp>
      <p:sp>
        <p:nvSpPr>
          <p:cNvPr id="4180" name="Rectangle 264"/>
          <p:cNvSpPr>
            <a:spLocks noChangeArrowheads="1"/>
          </p:cNvSpPr>
          <p:nvPr/>
        </p:nvSpPr>
        <p:spPr bwMode="auto">
          <a:xfrm>
            <a:off x="7291388" y="1468438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81" name="Rectangle 265"/>
          <p:cNvSpPr>
            <a:spLocks noChangeArrowheads="1"/>
          </p:cNvSpPr>
          <p:nvPr/>
        </p:nvSpPr>
        <p:spPr bwMode="auto">
          <a:xfrm>
            <a:off x="7691438" y="1416050"/>
            <a:ext cx="65881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82" name="Rectangle 266"/>
          <p:cNvSpPr>
            <a:spLocks noChangeArrowheads="1"/>
          </p:cNvSpPr>
          <p:nvPr/>
        </p:nvSpPr>
        <p:spPr bwMode="auto">
          <a:xfrm>
            <a:off x="8343900" y="1063625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MADRES LACTANDO</a:t>
            </a:r>
            <a:endParaRPr lang="es-ES" altLang="es-MX" sz="700"/>
          </a:p>
        </p:txBody>
      </p:sp>
      <p:sp>
        <p:nvSpPr>
          <p:cNvPr id="4183" name="Line 267"/>
          <p:cNvSpPr>
            <a:spLocks noChangeShapeType="1"/>
          </p:cNvSpPr>
          <p:nvPr/>
        </p:nvSpPr>
        <p:spPr bwMode="auto">
          <a:xfrm>
            <a:off x="7340600" y="809625"/>
            <a:ext cx="0" cy="102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4" name="Line 268"/>
          <p:cNvSpPr>
            <a:spLocks noChangeShapeType="1"/>
          </p:cNvSpPr>
          <p:nvPr/>
        </p:nvSpPr>
        <p:spPr bwMode="auto">
          <a:xfrm>
            <a:off x="7778750" y="1385888"/>
            <a:ext cx="0" cy="455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5" name="Line 269"/>
          <p:cNvSpPr>
            <a:spLocks noChangeShapeType="1"/>
          </p:cNvSpPr>
          <p:nvPr/>
        </p:nvSpPr>
        <p:spPr bwMode="auto">
          <a:xfrm>
            <a:off x="8213725" y="1046163"/>
            <a:ext cx="0" cy="795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6" name="Line 270"/>
          <p:cNvSpPr>
            <a:spLocks noChangeShapeType="1"/>
          </p:cNvSpPr>
          <p:nvPr/>
        </p:nvSpPr>
        <p:spPr bwMode="auto">
          <a:xfrm>
            <a:off x="8653463" y="1385888"/>
            <a:ext cx="0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87" name="Text Box 271"/>
          <p:cNvSpPr txBox="1">
            <a:spLocks noChangeArrowheads="1"/>
          </p:cNvSpPr>
          <p:nvPr/>
        </p:nvSpPr>
        <p:spPr bwMode="auto">
          <a:xfrm>
            <a:off x="7346950" y="825500"/>
            <a:ext cx="17716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800"/>
              <a:t>S A L U D   I N D Í G E N A</a:t>
            </a:r>
          </a:p>
        </p:txBody>
      </p:sp>
      <p:sp>
        <p:nvSpPr>
          <p:cNvPr id="4188" name="Rectangle 272"/>
          <p:cNvSpPr>
            <a:spLocks noChangeArrowheads="1"/>
          </p:cNvSpPr>
          <p:nvPr/>
        </p:nvSpPr>
        <p:spPr bwMode="auto">
          <a:xfrm>
            <a:off x="7385050" y="1103313"/>
            <a:ext cx="8636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EMBARAZADAS</a:t>
            </a:r>
            <a:endParaRPr lang="es-ES" altLang="es-MX" sz="700"/>
          </a:p>
        </p:txBody>
      </p:sp>
      <p:sp>
        <p:nvSpPr>
          <p:cNvPr id="4189" name="Line 273"/>
          <p:cNvSpPr>
            <a:spLocks noChangeShapeType="1"/>
          </p:cNvSpPr>
          <p:nvPr/>
        </p:nvSpPr>
        <p:spPr bwMode="auto">
          <a:xfrm>
            <a:off x="7334250" y="1376363"/>
            <a:ext cx="1809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0" name="Rectangle 274"/>
          <p:cNvSpPr>
            <a:spLocks noChangeArrowheads="1"/>
          </p:cNvSpPr>
          <p:nvPr/>
        </p:nvSpPr>
        <p:spPr bwMode="auto">
          <a:xfrm>
            <a:off x="8175625" y="1468438"/>
            <a:ext cx="541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CON APOYO</a:t>
            </a:r>
            <a:endParaRPr lang="es-ES" altLang="es-MX" sz="700"/>
          </a:p>
        </p:txBody>
      </p:sp>
      <p:sp>
        <p:nvSpPr>
          <p:cNvPr id="4191" name="Rectangle 275"/>
          <p:cNvSpPr>
            <a:spLocks noChangeArrowheads="1"/>
          </p:cNvSpPr>
          <p:nvPr/>
        </p:nvSpPr>
        <p:spPr bwMode="auto">
          <a:xfrm>
            <a:off x="8561388" y="1417638"/>
            <a:ext cx="6588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/>
              <a:t>CAJAS ENTRE-GADAS</a:t>
            </a:r>
            <a:endParaRPr lang="es-ES" altLang="es-MX" sz="700"/>
          </a:p>
        </p:txBody>
      </p:sp>
      <p:sp>
        <p:nvSpPr>
          <p:cNvPr id="4192" name="Line 276"/>
          <p:cNvSpPr>
            <a:spLocks noChangeShapeType="1"/>
          </p:cNvSpPr>
          <p:nvPr/>
        </p:nvSpPr>
        <p:spPr bwMode="auto">
          <a:xfrm>
            <a:off x="7335838" y="1035050"/>
            <a:ext cx="180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193" name="Rectangle 277"/>
          <p:cNvSpPr>
            <a:spLocks noChangeArrowheads="1"/>
          </p:cNvSpPr>
          <p:nvPr/>
        </p:nvSpPr>
        <p:spPr bwMode="auto">
          <a:xfrm>
            <a:off x="0" y="4541838"/>
            <a:ext cx="161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TOTAL</a:t>
            </a:r>
            <a:endParaRPr lang="es-ES" altLang="es-MX" sz="9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4946</TotalTime>
  <Words>178</Words>
  <Application>Microsoft Office PowerPoint</Application>
  <PresentationFormat>Carta (216 x 279 mm)</PresentationFormat>
  <Paragraphs>98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147</cp:revision>
  <cp:lastPrinted>2015-10-16T22:46:50Z</cp:lastPrinted>
  <dcterms:created xsi:type="dcterms:W3CDTF">1999-03-16T19:31:02Z</dcterms:created>
  <dcterms:modified xsi:type="dcterms:W3CDTF">2015-10-16T23:19:48Z</dcterms:modified>
</cp:coreProperties>
</file>